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1" r:id="rId3"/>
    <p:sldId id="272" r:id="rId4"/>
    <p:sldId id="269" r:id="rId5"/>
    <p:sldId id="258" r:id="rId6"/>
    <p:sldId id="259" r:id="rId7"/>
    <p:sldId id="277" r:id="rId8"/>
    <p:sldId id="278" r:id="rId9"/>
    <p:sldId id="261" r:id="rId10"/>
    <p:sldId id="279" r:id="rId11"/>
    <p:sldId id="280" r:id="rId12"/>
    <p:sldId id="268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B0EFB-1E29-44C0-B8C4-98C16773DB9D}" type="datetimeFigureOut">
              <a:rPr lang="it-IT" smtClean="0"/>
              <a:pPr/>
              <a:t>30/07/2024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A04FF-51AB-4BB0-9A24-56D72CE7CF1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9EE8-E81B-479E-97B0-CF4547280FA0}" type="datetime1">
              <a:rPr lang="it-IT" smtClean="0"/>
              <a:pPr/>
              <a:t>30/07/2024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62CE-6F9D-42C9-AB8D-1261485A5BC7}" type="datetime1">
              <a:rPr lang="it-IT" smtClean="0"/>
              <a:pPr/>
              <a:t>30/07/2024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B7DC-D97F-4ECA-BDEF-CFF9A2E93908}" type="datetime1">
              <a:rPr lang="it-IT" smtClean="0"/>
              <a:pPr/>
              <a:t>30/07/2024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6A020-A895-4095-BD6C-3EFA913F56C2}" type="datetime1">
              <a:rPr lang="it-IT" smtClean="0"/>
              <a:pPr/>
              <a:t>30/07/2024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444F-7F22-4B87-AD9E-195389829BBF}" type="datetime1">
              <a:rPr lang="it-IT" smtClean="0"/>
              <a:pPr/>
              <a:t>30/07/2024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B4E33-FB0E-404F-AE3B-1C5C8DF93187}" type="datetime1">
              <a:rPr lang="it-IT" smtClean="0"/>
              <a:pPr/>
              <a:t>30/07/2024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2F87C-40B7-4FFC-BF91-A4F5E1E94B72}" type="datetime1">
              <a:rPr lang="it-IT" smtClean="0"/>
              <a:pPr/>
              <a:t>30/07/2024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B237-F7B7-475D-9855-6ED9A9CD98B2}" type="datetime1">
              <a:rPr lang="it-IT" smtClean="0"/>
              <a:pPr/>
              <a:t>30/07/2024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2E85-20C9-4046-BD8B-D81B21B0259C}" type="datetime1">
              <a:rPr lang="it-IT" smtClean="0"/>
              <a:pPr/>
              <a:t>30/07/2024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9423-D73E-4A3E-B922-5A8A9BCA45DA}" type="datetime1">
              <a:rPr lang="it-IT" smtClean="0"/>
              <a:pPr/>
              <a:t>30/07/2024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8131-3327-4548-9776-0B180C6C52D0}" type="datetime1">
              <a:rPr lang="it-IT" smtClean="0"/>
              <a:pPr/>
              <a:t>30/07/2024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12E68-897E-4F47-B9EC-0A712CB2F894}" type="datetime1">
              <a:rPr lang="it-IT" smtClean="0"/>
              <a:pPr/>
              <a:t>30/07/2024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8F805-12A6-466B-AD68-3BADDF56A04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843808" y="136525"/>
            <a:ext cx="4176464" cy="412155"/>
          </a:xfrm>
        </p:spPr>
        <p:txBody>
          <a:bodyPr>
            <a:normAutofit fontScale="90000"/>
          </a:bodyPr>
          <a:lstStyle/>
          <a:p>
            <a:r>
              <a:rPr lang="it-IT" sz="3200" b="1" dirty="0">
                <a:solidFill>
                  <a:srgbClr val="002060"/>
                </a:solidFill>
              </a:rPr>
              <a:t>Presentazione del libro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70EE-1AF0-4A11-A407-0EF285A86ED0}" type="datetime1">
              <a:rPr lang="it-IT" smtClean="0"/>
              <a:pPr/>
              <a:t>30/07/2024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49"/>
            <a:ext cx="2133600" cy="365125"/>
          </a:xfrm>
        </p:spPr>
        <p:txBody>
          <a:bodyPr/>
          <a:lstStyle/>
          <a:p>
            <a:fld id="{D638F805-12A6-466B-AD68-3BADDF56A04F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1026" name="Picture 2" descr="D:\Documenti\Desktop\Edeucatori cercasi coperti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764704"/>
            <a:ext cx="3888432" cy="57087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0"/>
            <a:ext cx="8712968" cy="720080"/>
          </a:xfrm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rgbClr val="00B050"/>
                </a:solidFill>
              </a:rPr>
              <a:t>Educatori cercasi</a:t>
            </a:r>
            <a:endParaRPr lang="it-IT" sz="4400" b="1" dirty="0">
              <a:solidFill>
                <a:srgbClr val="00B050"/>
              </a:solidFill>
            </a:endParaRPr>
          </a:p>
          <a:p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3C555-5CDC-4491-B854-BAF19AD01008}" type="datetime1">
              <a:rPr lang="it-IT" smtClean="0"/>
              <a:pPr/>
              <a:t>30/07/2024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971600" y="692696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</a:rPr>
              <a:t>Capitolo </a:t>
            </a:r>
            <a:r>
              <a:rPr lang="it-IT" sz="2800" b="1" dirty="0" smtClean="0">
                <a:solidFill>
                  <a:srgbClr val="002060"/>
                </a:solidFill>
              </a:rPr>
              <a:t>6. La comunità educante</a:t>
            </a:r>
            <a:endParaRPr lang="it-IT" sz="2800" b="1" dirty="0">
              <a:solidFill>
                <a:srgbClr val="002060"/>
              </a:solidFill>
            </a:endParaRPr>
          </a:p>
        </p:txBody>
      </p:sp>
      <p:sp>
        <p:nvSpPr>
          <p:cNvPr id="11" name="Freccia a destra 10"/>
          <p:cNvSpPr/>
          <p:nvPr/>
        </p:nvSpPr>
        <p:spPr>
          <a:xfrm>
            <a:off x="251520" y="1196752"/>
            <a:ext cx="482453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 smtClean="0">
                <a:solidFill>
                  <a:srgbClr val="FFFF00"/>
                </a:solidFill>
              </a:rPr>
              <a:t>Il ruolo dell’educatore</a:t>
            </a:r>
            <a:r>
              <a:rPr lang="it-IT" sz="2000" b="1" dirty="0">
                <a:solidFill>
                  <a:srgbClr val="FFFF00"/>
                </a:solidFill>
              </a:rPr>
              <a:t>	</a:t>
            </a:r>
          </a:p>
        </p:txBody>
      </p:sp>
      <p:sp>
        <p:nvSpPr>
          <p:cNvPr id="15" name="Freccia a destra 14"/>
          <p:cNvSpPr/>
          <p:nvPr/>
        </p:nvSpPr>
        <p:spPr>
          <a:xfrm>
            <a:off x="251520" y="2636912"/>
            <a:ext cx="482453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 smtClean="0">
                <a:solidFill>
                  <a:srgbClr val="FFFF00"/>
                </a:solidFill>
              </a:rPr>
              <a:t>Il ruolo della famiglia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251520" y="1916832"/>
            <a:ext cx="482453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 smtClean="0">
                <a:solidFill>
                  <a:srgbClr val="FFFF00"/>
                </a:solidFill>
              </a:rPr>
              <a:t>Il metodo educativo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C6599D76-9C7D-4A47-22DE-5F1B97FC0F5D}"/>
              </a:ext>
            </a:extLst>
          </p:cNvPr>
          <p:cNvSpPr txBox="1"/>
          <p:nvPr/>
        </p:nvSpPr>
        <p:spPr>
          <a:xfrm>
            <a:off x="5292080" y="1268760"/>
            <a:ext cx="3466728" cy="2462213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400" dirty="0" smtClean="0"/>
              <a:t>L’educazione, più che un tipo di lavoro, è quasi una forma di vita, poiché non «produce» cose materiali, ma «costruisce» persone dotate di progetti, idee, certezze, speranze, anima. All’educatore si richiederà allora non solo competenza pedagogica e capacità relazionali costruttive (come fare </a:t>
            </a:r>
            <a:r>
              <a:rPr lang="it-IT" sz="1400" dirty="0" err="1" smtClean="0"/>
              <a:t>per…</a:t>
            </a:r>
            <a:r>
              <a:rPr lang="it-IT" sz="1400" dirty="0" smtClean="0"/>
              <a:t>), ma una precisa identità (come essere </a:t>
            </a:r>
            <a:r>
              <a:rPr lang="it-IT" sz="1400" dirty="0" err="1" smtClean="0"/>
              <a:t>per…</a:t>
            </a:r>
            <a:r>
              <a:rPr lang="it-IT" sz="1400" dirty="0" smtClean="0"/>
              <a:t>). Ecco perché non chiunque può essere educatore nello stile preventivo di Don Bosco.</a:t>
            </a:r>
            <a:endParaRPr lang="it-IT" sz="1400" dirty="0"/>
          </a:p>
        </p:txBody>
      </p:sp>
      <p:sp>
        <p:nvSpPr>
          <p:cNvPr id="12" name="Freccia a destra 11"/>
          <p:cNvSpPr/>
          <p:nvPr/>
        </p:nvSpPr>
        <p:spPr>
          <a:xfrm>
            <a:off x="251520" y="3356992"/>
            <a:ext cx="482453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 smtClean="0">
                <a:solidFill>
                  <a:srgbClr val="FFFF00"/>
                </a:solidFill>
              </a:rPr>
              <a:t>Costruire una comunità educante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251520" y="4077072"/>
            <a:ext cx="482453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 smtClean="0">
                <a:solidFill>
                  <a:srgbClr val="FFFF00"/>
                </a:solidFill>
              </a:rPr>
              <a:t>Un binomio decisivo: scuola e famiglia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4" name="Freccia a destra 13"/>
          <p:cNvSpPr/>
          <p:nvPr/>
        </p:nvSpPr>
        <p:spPr>
          <a:xfrm>
            <a:off x="251520" y="4797152"/>
            <a:ext cx="482453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 smtClean="0">
                <a:solidFill>
                  <a:srgbClr val="FFFF00"/>
                </a:solidFill>
              </a:rPr>
              <a:t>Una rete di alleanze</a:t>
            </a:r>
            <a:endParaRPr lang="it-IT" sz="2000" b="1" dirty="0">
              <a:solidFill>
                <a:srgbClr val="FFFF00"/>
              </a:solidFill>
            </a:endParaRPr>
          </a:p>
        </p:txBody>
      </p:sp>
      <p:pic>
        <p:nvPicPr>
          <p:cNvPr id="16386" name="Picture 2" descr="D:\Documenti\Desktop\dedd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789040"/>
            <a:ext cx="3168352" cy="2373206"/>
          </a:xfrm>
          <a:prstGeom prst="rect">
            <a:avLst/>
          </a:prstGeom>
          <a:noFill/>
        </p:spPr>
      </p:pic>
      <p:sp>
        <p:nvSpPr>
          <p:cNvPr id="17" name="Freccia a destra 16"/>
          <p:cNvSpPr/>
          <p:nvPr/>
        </p:nvSpPr>
        <p:spPr>
          <a:xfrm>
            <a:off x="251520" y="5517232"/>
            <a:ext cx="482453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 smtClean="0">
                <a:solidFill>
                  <a:srgbClr val="FFFF00"/>
                </a:solidFill>
              </a:rPr>
              <a:t>Il contrasto alla dispersione scolastica</a:t>
            </a:r>
            <a:endParaRPr lang="it-IT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6" grpId="0" animBg="1"/>
      <p:bldP spid="2" grpId="0" animBg="1"/>
      <p:bldP spid="12" grpId="0" animBg="1"/>
      <p:bldP spid="13" grpId="0" animBg="1"/>
      <p:bldP spid="14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0"/>
            <a:ext cx="8712968" cy="720080"/>
          </a:xfrm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rgbClr val="00B050"/>
                </a:solidFill>
              </a:rPr>
              <a:t>Educatori cercasi</a:t>
            </a:r>
            <a:endParaRPr lang="it-IT" sz="4400" b="1" dirty="0">
              <a:solidFill>
                <a:srgbClr val="00B050"/>
              </a:solidFill>
            </a:endParaRPr>
          </a:p>
          <a:p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3C555-5CDC-4491-B854-BAF19AD01008}" type="datetime1">
              <a:rPr lang="it-IT" smtClean="0"/>
              <a:pPr/>
              <a:t>30/07/2024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971600" y="692696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</a:rPr>
              <a:t>Capitolo </a:t>
            </a:r>
            <a:r>
              <a:rPr lang="it-IT" sz="2800" b="1" dirty="0" smtClean="0">
                <a:solidFill>
                  <a:srgbClr val="002060"/>
                </a:solidFill>
              </a:rPr>
              <a:t>7. La comunità inclusiva</a:t>
            </a:r>
            <a:endParaRPr lang="it-IT" sz="2800" b="1" dirty="0">
              <a:solidFill>
                <a:srgbClr val="002060"/>
              </a:solidFill>
            </a:endParaRPr>
          </a:p>
        </p:txBody>
      </p:sp>
      <p:sp>
        <p:nvSpPr>
          <p:cNvPr id="11" name="Freccia a destra 10"/>
          <p:cNvSpPr/>
          <p:nvPr/>
        </p:nvSpPr>
        <p:spPr>
          <a:xfrm>
            <a:off x="251520" y="1196752"/>
            <a:ext cx="482453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b="1" dirty="0" smtClean="0">
                <a:solidFill>
                  <a:srgbClr val="FFFF00"/>
                </a:solidFill>
              </a:rPr>
              <a:t>La scuola, luogo speciale di integrazione</a:t>
            </a:r>
            <a:r>
              <a:rPr lang="it-IT" sz="2000" b="1" dirty="0">
                <a:solidFill>
                  <a:srgbClr val="FFFF00"/>
                </a:solidFill>
              </a:rPr>
              <a:t>	</a:t>
            </a:r>
          </a:p>
        </p:txBody>
      </p:sp>
      <p:sp>
        <p:nvSpPr>
          <p:cNvPr id="15" name="Freccia a destra 14"/>
          <p:cNvSpPr/>
          <p:nvPr/>
        </p:nvSpPr>
        <p:spPr>
          <a:xfrm>
            <a:off x="251520" y="2636912"/>
            <a:ext cx="482453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b="1" dirty="0" smtClean="0">
                <a:solidFill>
                  <a:srgbClr val="FFFF00"/>
                </a:solidFill>
              </a:rPr>
              <a:t>La comunità in prospettiva pedagogica e didattica</a:t>
            </a:r>
            <a:endParaRPr lang="it-IT" sz="1600" b="1" dirty="0">
              <a:solidFill>
                <a:srgbClr val="FFFF00"/>
              </a:solidFill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251520" y="1916832"/>
            <a:ext cx="482453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b="1" dirty="0" smtClean="0">
                <a:solidFill>
                  <a:srgbClr val="FFFF00"/>
                </a:solidFill>
              </a:rPr>
              <a:t>La questione di fondo</a:t>
            </a:r>
            <a:endParaRPr lang="it-IT" sz="1600" b="1" dirty="0">
              <a:solidFill>
                <a:srgbClr val="FFFF00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C6599D76-9C7D-4A47-22DE-5F1B97FC0F5D}"/>
              </a:ext>
            </a:extLst>
          </p:cNvPr>
          <p:cNvSpPr txBox="1"/>
          <p:nvPr/>
        </p:nvSpPr>
        <p:spPr>
          <a:xfrm>
            <a:off x="5292080" y="1268760"/>
            <a:ext cx="3466728" cy="2246769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400" dirty="0" smtClean="0"/>
              <a:t>In questo capitolo, s’intende focalizzare l’attenzione sullo sviluppo di una scuola inclusiva come comunità educativa ed educante tra famiglia, territorio e terzo settore. Partendo dal concetto di inclusione che chiama in causa la presa in carico della comunità educante a partire dall’insegnante curricolare e non solo dell’insegnante di sostegno attraverso la partecipazione attiva della famiglia e di tutti gli </a:t>
            </a:r>
            <a:r>
              <a:rPr lang="it-IT" sz="1400" dirty="0" err="1" smtClean="0"/>
              <a:t>stakeholder</a:t>
            </a:r>
            <a:r>
              <a:rPr lang="it-IT" sz="1400" dirty="0" smtClean="0"/>
              <a:t>. </a:t>
            </a:r>
            <a:endParaRPr lang="it-IT" sz="1400" dirty="0"/>
          </a:p>
        </p:txBody>
      </p:sp>
      <p:sp>
        <p:nvSpPr>
          <p:cNvPr id="12" name="Freccia a destra 11"/>
          <p:cNvSpPr/>
          <p:nvPr/>
        </p:nvSpPr>
        <p:spPr>
          <a:xfrm>
            <a:off x="251520" y="3356992"/>
            <a:ext cx="482453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b="1" dirty="0" smtClean="0">
                <a:solidFill>
                  <a:srgbClr val="FFFF00"/>
                </a:solidFill>
              </a:rPr>
              <a:t>La scuola come comunità educativa  ed educante</a:t>
            </a:r>
            <a:endParaRPr lang="it-IT" sz="1600" b="1" dirty="0">
              <a:solidFill>
                <a:srgbClr val="FFFF00"/>
              </a:solidFill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251520" y="4077072"/>
            <a:ext cx="482453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b="1" dirty="0" smtClean="0">
                <a:solidFill>
                  <a:srgbClr val="FFFF00"/>
                </a:solidFill>
              </a:rPr>
              <a:t>Rapporto tra scuola, territorio e terzo settore</a:t>
            </a:r>
            <a:endParaRPr lang="it-IT" sz="1600" b="1" dirty="0">
              <a:solidFill>
                <a:srgbClr val="FFFF00"/>
              </a:solidFill>
            </a:endParaRPr>
          </a:p>
        </p:txBody>
      </p:sp>
      <p:sp>
        <p:nvSpPr>
          <p:cNvPr id="14" name="Freccia a destra 13"/>
          <p:cNvSpPr/>
          <p:nvPr/>
        </p:nvSpPr>
        <p:spPr>
          <a:xfrm>
            <a:off x="251520" y="4797152"/>
            <a:ext cx="482453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b="1" dirty="0" smtClean="0">
                <a:solidFill>
                  <a:srgbClr val="FFFF00"/>
                </a:solidFill>
              </a:rPr>
              <a:t>La diversità è il vero volto dell’identità</a:t>
            </a:r>
            <a:endParaRPr lang="it-IT" sz="1600" b="1" dirty="0">
              <a:solidFill>
                <a:srgbClr val="FFFF00"/>
              </a:solidFill>
            </a:endParaRPr>
          </a:p>
        </p:txBody>
      </p:sp>
      <p:sp>
        <p:nvSpPr>
          <p:cNvPr id="17" name="Freccia a destra 16"/>
          <p:cNvSpPr/>
          <p:nvPr/>
        </p:nvSpPr>
        <p:spPr>
          <a:xfrm>
            <a:off x="251520" y="5517232"/>
            <a:ext cx="482453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b="1" dirty="0" smtClean="0">
                <a:solidFill>
                  <a:srgbClr val="FFFF00"/>
                </a:solidFill>
              </a:rPr>
              <a:t>Provaci ancora Sam</a:t>
            </a:r>
            <a:endParaRPr lang="it-IT" sz="1600" b="1" dirty="0">
              <a:solidFill>
                <a:srgbClr val="FFFF00"/>
              </a:solidFill>
            </a:endParaRPr>
          </a:p>
        </p:txBody>
      </p:sp>
      <p:pic>
        <p:nvPicPr>
          <p:cNvPr id="34818" name="Picture 2" descr="D:\Documenti\Desktop\eee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573016"/>
            <a:ext cx="3456384" cy="25889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6" grpId="0" animBg="1"/>
      <p:bldP spid="2" grpId="0" animBg="1"/>
      <p:bldP spid="12" grpId="0" animBg="1"/>
      <p:bldP spid="13" grpId="0" animBg="1"/>
      <p:bldP spid="14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0"/>
            <a:ext cx="8712968" cy="720080"/>
          </a:xfrm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rgbClr val="00B050"/>
                </a:solidFill>
              </a:rPr>
              <a:t>Educatori cercasi</a:t>
            </a:r>
            <a:endParaRPr lang="it-IT" sz="4400" b="1" dirty="0">
              <a:solidFill>
                <a:srgbClr val="00B050"/>
              </a:solidFill>
            </a:endParaRPr>
          </a:p>
          <a:p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E3454-469E-4B8A-828B-013F96A93C55}" type="datetime1">
              <a:rPr lang="it-IT" smtClean="0"/>
              <a:pPr/>
              <a:t>30/07/2024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251519" y="620688"/>
            <a:ext cx="8575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</a:rPr>
              <a:t>Questo è solo un assaggio, il resto lo trovate nel libro.</a:t>
            </a:r>
          </a:p>
        </p:txBody>
      </p:sp>
      <p:sp>
        <p:nvSpPr>
          <p:cNvPr id="39" name="CasellaDiTesto 38"/>
          <p:cNvSpPr txBox="1"/>
          <p:nvPr/>
        </p:nvSpPr>
        <p:spPr>
          <a:xfrm>
            <a:off x="3455876" y="5546081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0" b="1" dirty="0">
                <a:solidFill>
                  <a:srgbClr val="FF0000"/>
                </a:solidFill>
              </a:rPr>
              <a:t>FINE</a:t>
            </a:r>
          </a:p>
        </p:txBody>
      </p:sp>
      <p:pic>
        <p:nvPicPr>
          <p:cNvPr id="5121" name="Picture 1" descr="D:\Documenti\Desktop\Pubblicazione libri\Educatori cercasi\Educatori cercas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196752"/>
            <a:ext cx="6264696" cy="44170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31032" y="0"/>
            <a:ext cx="8712968" cy="720080"/>
          </a:xfrm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rgbClr val="00B050"/>
                </a:solidFill>
              </a:rPr>
              <a:t>Educatori cercasi</a:t>
            </a:r>
            <a:endParaRPr lang="it-IT" sz="4400" b="1" dirty="0">
              <a:solidFill>
                <a:srgbClr val="00B050"/>
              </a:solidFill>
            </a:endParaRPr>
          </a:p>
          <a:p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23528" y="1391080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600" b="1" dirty="0" smtClean="0">
                <a:solidFill>
                  <a:srgbClr val="00B050"/>
                </a:solidFill>
              </a:rPr>
              <a:t>Riscoprire</a:t>
            </a:r>
            <a:r>
              <a:rPr lang="it-IT" sz="3600" b="1" dirty="0" smtClean="0">
                <a:solidFill>
                  <a:srgbClr val="FF0000"/>
                </a:solidFill>
              </a:rPr>
              <a:t> </a:t>
            </a:r>
            <a:r>
              <a:rPr lang="it-IT" sz="3600" dirty="0" smtClean="0"/>
              <a:t>l’identità dell’educatore oggi, in modo particolare il ruolo dei genitori e il prezioso apporto di tutti coloro che operano nelle scuole. </a:t>
            </a:r>
            <a:endParaRPr lang="it-IT" sz="3600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183A-2F73-4794-83D3-FEB83ACB178C}" type="datetime1">
              <a:rPr lang="it-IT" smtClean="0"/>
              <a:pPr/>
              <a:t>30/07/2024</a:t>
            </a:fld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23528" y="692696"/>
            <a:ext cx="836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</a:rPr>
              <a:t>Perché questo libro? Primo obiettivo:</a:t>
            </a:r>
          </a:p>
        </p:txBody>
      </p:sp>
      <p:pic>
        <p:nvPicPr>
          <p:cNvPr id="2050" name="Picture 2" descr="D:\Documenti\Desktop\famiglia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789040"/>
            <a:ext cx="4273347" cy="2304256"/>
          </a:xfrm>
          <a:prstGeom prst="rect">
            <a:avLst/>
          </a:prstGeom>
          <a:noFill/>
        </p:spPr>
      </p:pic>
      <p:pic>
        <p:nvPicPr>
          <p:cNvPr id="2051" name="Picture 3" descr="D:\Documenti\Desktop\scuola.jf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11076" y="3789040"/>
            <a:ext cx="3462680" cy="23042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35979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79512" y="1277753"/>
            <a:ext cx="88081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600" b="1" dirty="0" smtClean="0">
                <a:solidFill>
                  <a:srgbClr val="00B050"/>
                </a:solidFill>
              </a:rPr>
              <a:t>Ribadire l’importanza </a:t>
            </a:r>
            <a:r>
              <a:rPr lang="it-IT" sz="3600" dirty="0" smtClean="0"/>
              <a:t>di avere un modello educativo di riferimento e l’idea che educatori non si nasce ma si diventa con lo studio e la passione di operare con e per i giovani.</a:t>
            </a:r>
            <a:endParaRPr lang="it-IT" sz="4800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08FE2-57E4-43B3-9CC2-FD4262198CDB}" type="datetime1">
              <a:rPr lang="it-IT" smtClean="0"/>
              <a:pPr/>
              <a:t>30/07/2024</a:t>
            </a:fld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619672" y="692696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</a:rPr>
              <a:t>Perché questo libro? Secondo  obiettivo: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7DA9F171-958D-F811-47CB-EBECEDE6EDB0}"/>
              </a:ext>
            </a:extLst>
          </p:cNvPr>
          <p:cNvSpPr txBox="1"/>
          <p:nvPr/>
        </p:nvSpPr>
        <p:spPr>
          <a:xfrm>
            <a:off x="588386" y="-76745"/>
            <a:ext cx="839927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00B050"/>
                </a:solidFill>
              </a:rPr>
              <a:t>Educatori cercasi</a:t>
            </a:r>
            <a:endParaRPr lang="it-IT" sz="4400" b="1" dirty="0">
              <a:solidFill>
                <a:srgbClr val="00B050"/>
              </a:solidFill>
            </a:endParaRPr>
          </a:p>
          <a:p>
            <a:pPr algn="ctr"/>
            <a:endParaRPr lang="it-IT" sz="4400" b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D:\Documenti\Desktop\insegnante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573016"/>
            <a:ext cx="5934519" cy="28390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035297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31032" y="0"/>
            <a:ext cx="8712968" cy="720080"/>
          </a:xfrm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rgbClr val="00B050"/>
                </a:solidFill>
              </a:rPr>
              <a:t>Educatori cercasi</a:t>
            </a:r>
            <a:endParaRPr lang="it-IT" sz="4400" b="1" dirty="0">
              <a:solidFill>
                <a:srgbClr val="00B05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89856" y="1291445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600" b="1" dirty="0">
                <a:solidFill>
                  <a:srgbClr val="00B050"/>
                </a:solidFill>
              </a:rPr>
              <a:t>Stimolare</a:t>
            </a:r>
            <a:r>
              <a:rPr lang="it-IT" sz="3600" dirty="0"/>
              <a:t> </a:t>
            </a:r>
            <a:r>
              <a:rPr lang="it-IT" sz="3600" dirty="0" smtClean="0"/>
              <a:t>la passione per l’educazione dei giovani e accrescere in tutti gli educatori la consapevolezza che per educare bisogna farlo insieme, attraverso solide comunità educanti. </a:t>
            </a:r>
            <a:endParaRPr lang="it-IT" sz="4800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21F6-F3A8-421D-99D5-4340F1DF621A}" type="datetime1">
              <a:rPr lang="it-IT" smtClean="0"/>
              <a:pPr/>
              <a:t>30/07/2024</a:t>
            </a:fld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23528" y="692696"/>
            <a:ext cx="836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</a:rPr>
              <a:t>Perché questo libro? Terzo obiettivo:</a:t>
            </a:r>
          </a:p>
        </p:txBody>
      </p:sp>
      <p:pic>
        <p:nvPicPr>
          <p:cNvPr id="4098" name="Picture 2" descr="D:\Documenti\Desktop\comunita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077072"/>
            <a:ext cx="3319731" cy="22091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1304154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0"/>
            <a:ext cx="8712968" cy="720080"/>
          </a:xfrm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rgbClr val="00B050"/>
                </a:solidFill>
              </a:rPr>
              <a:t>Educatori cercasi</a:t>
            </a:r>
            <a:endParaRPr lang="it-IT" sz="4400" b="1" dirty="0">
              <a:solidFill>
                <a:srgbClr val="00B050"/>
              </a:solidFill>
            </a:endParaRPr>
          </a:p>
          <a:p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23F75-3F5A-47A8-AD06-6B094D0645FA}" type="datetime1">
              <a:rPr lang="it-IT" smtClean="0"/>
              <a:pPr/>
              <a:t>30/07/2024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>
          <a:xfrm>
            <a:off x="6595872" y="6358500"/>
            <a:ext cx="2133600" cy="365125"/>
          </a:xfrm>
        </p:spPr>
        <p:txBody>
          <a:bodyPr/>
          <a:lstStyle/>
          <a:p>
            <a:fld id="{D638F805-12A6-466B-AD68-3BADDF56A04F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39552" y="566482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</a:rPr>
              <a:t>Capitolo 1.  </a:t>
            </a:r>
            <a:r>
              <a:rPr lang="it-IT" sz="2800" b="1" dirty="0" smtClean="0">
                <a:solidFill>
                  <a:srgbClr val="002060"/>
                </a:solidFill>
              </a:rPr>
              <a:t>Alcuni maestri dell’educazione</a:t>
            </a:r>
            <a:endParaRPr lang="it-IT" sz="2800" b="1" dirty="0">
              <a:solidFill>
                <a:srgbClr val="002060"/>
              </a:solidFill>
            </a:endParaRPr>
          </a:p>
        </p:txBody>
      </p:sp>
      <p:sp>
        <p:nvSpPr>
          <p:cNvPr id="11" name="Freccia a destra 10"/>
          <p:cNvSpPr/>
          <p:nvPr/>
        </p:nvSpPr>
        <p:spPr>
          <a:xfrm>
            <a:off x="179512" y="1700808"/>
            <a:ext cx="42484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John Locke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179512" y="5301208"/>
            <a:ext cx="42484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 mimetizzazione dell’intelligenza</a:t>
            </a:r>
            <a:r>
              <a:rPr lang="it-IT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it-IT" sz="4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Freccia a destra 13"/>
          <p:cNvSpPr/>
          <p:nvPr/>
        </p:nvSpPr>
        <p:spPr>
          <a:xfrm>
            <a:off x="179512" y="4365104"/>
            <a:ext cx="42484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 pluralit</a:t>
            </a:r>
            <a:r>
              <a:rPr lang="it-IT" sz="20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à</a:t>
            </a:r>
            <a:r>
              <a:rPr lang="it-IT" sz="2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delle intelligenze 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5" name="Freccia a destra 14"/>
          <p:cNvSpPr/>
          <p:nvPr/>
        </p:nvSpPr>
        <p:spPr>
          <a:xfrm>
            <a:off x="179512" y="3501008"/>
            <a:ext cx="42484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Paulo Freire </a:t>
            </a:r>
            <a:r>
              <a:rPr lang="it-I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179512" y="2636912"/>
            <a:ext cx="42484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Carl Rogers e </a:t>
            </a:r>
            <a:r>
              <a:rPr lang="it-IT" sz="2000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lang="it-IT" sz="2000" dirty="0" err="1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è</a:t>
            </a:r>
            <a:r>
              <a:rPr lang="it-IT" sz="2000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lestin</a:t>
            </a:r>
            <a:r>
              <a:rPr lang="it-IT" sz="2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Freinet</a:t>
            </a:r>
            <a:endParaRPr lang="it-IT" sz="2000" b="1" dirty="0">
              <a:solidFill>
                <a:srgbClr val="FFFF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64B0DA68-384D-B5C9-164C-F9551EA99FF5}"/>
              </a:ext>
            </a:extLst>
          </p:cNvPr>
          <p:cNvSpPr txBox="1"/>
          <p:nvPr/>
        </p:nvSpPr>
        <p:spPr>
          <a:xfrm>
            <a:off x="611560" y="6356350"/>
            <a:ext cx="8712968" cy="19213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endParaRPr lang="it-IT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		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5E4723BF-E8FE-5E58-C5AB-A489D5CA95EF}"/>
              </a:ext>
            </a:extLst>
          </p:cNvPr>
          <p:cNvSpPr txBox="1"/>
          <p:nvPr/>
        </p:nvSpPr>
        <p:spPr>
          <a:xfrm>
            <a:off x="4572000" y="1268760"/>
            <a:ext cx="4248472" cy="2462213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400" b="1" dirty="0" smtClean="0"/>
              <a:t>In questo capitolo sono riproposte figure di pensatori che con le loro idee hanno segnato la storia della pedagogia e che per questo vanno riscoperti e attualizzati. </a:t>
            </a:r>
          </a:p>
          <a:p>
            <a:pPr algn="just"/>
            <a:r>
              <a:rPr lang="it-IT" sz="1400" b="1" dirty="0" smtClean="0"/>
              <a:t>Questo consentirebbe di recuperare almeno in parte, ciò che ha determinato il tramonto di valori fondamentali: l’identità degli educandi di oggi e il loro bisogno di avere riferimenti culturali e valoriali forti, rimotivare la sete della conoscenza, apprendere la fatica di crescere e l’arte di saper pazientare e di imparare. </a:t>
            </a:r>
            <a:endParaRPr lang="it-IT" sz="1400" b="1" dirty="0"/>
          </a:p>
        </p:txBody>
      </p:sp>
      <p:pic>
        <p:nvPicPr>
          <p:cNvPr id="18434" name="Picture 2" descr="D:\Documenti\Desktop\educare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05064"/>
            <a:ext cx="3716556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0"/>
            <a:ext cx="8712968" cy="720080"/>
          </a:xfrm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rgbClr val="00B050"/>
                </a:solidFill>
              </a:rPr>
              <a:t>Educatori cercasi</a:t>
            </a:r>
            <a:endParaRPr lang="it-IT" sz="4400" b="1" dirty="0">
              <a:solidFill>
                <a:srgbClr val="00B050"/>
              </a:solidFill>
            </a:endParaRPr>
          </a:p>
          <a:p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3A139-15C1-4611-A733-3C236D88F037}" type="datetime1">
              <a:rPr lang="it-IT" smtClean="0"/>
              <a:pPr/>
              <a:t>30/07/2024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899592" y="692696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Capitolo 2. </a:t>
            </a:r>
            <a:r>
              <a:rPr lang="it-IT" sz="2800" b="1" dirty="0" smtClean="0"/>
              <a:t>L’identità dell’educatore</a:t>
            </a:r>
            <a:endParaRPr lang="it-IT" sz="2800" b="1" dirty="0">
              <a:solidFill>
                <a:srgbClr val="002060"/>
              </a:solidFill>
            </a:endParaRPr>
          </a:p>
        </p:txBody>
      </p:sp>
      <p:sp>
        <p:nvSpPr>
          <p:cNvPr id="11" name="Freccia a destra 10"/>
          <p:cNvSpPr/>
          <p:nvPr/>
        </p:nvSpPr>
        <p:spPr>
          <a:xfrm>
            <a:off x="251520" y="1268760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</a:rPr>
              <a:t>Le domande cui rispondere</a:t>
            </a:r>
            <a:endParaRPr lang="it-IT" sz="1400" b="1" dirty="0">
              <a:solidFill>
                <a:srgbClr val="FFFF00"/>
              </a:solidFill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251520" y="1772816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</a:rPr>
              <a:t>E’ possibile educare senza istruire?</a:t>
            </a:r>
            <a:endParaRPr lang="it-IT" sz="1400" b="1" dirty="0">
              <a:solidFill>
                <a:srgbClr val="FFFF00"/>
              </a:solidFill>
            </a:endParaRPr>
          </a:p>
        </p:txBody>
      </p:sp>
      <p:sp>
        <p:nvSpPr>
          <p:cNvPr id="2" name="Freccia a destra 1">
            <a:extLst>
              <a:ext uri="{FF2B5EF4-FFF2-40B4-BE49-F238E27FC236}">
                <a16:creationId xmlns="" xmlns:a16="http://schemas.microsoft.com/office/drawing/2014/main" id="{AA5CA3C2-06ED-B741-E8D6-29F1161B2CBC}"/>
              </a:ext>
            </a:extLst>
          </p:cNvPr>
          <p:cNvSpPr/>
          <p:nvPr/>
        </p:nvSpPr>
        <p:spPr>
          <a:xfrm>
            <a:off x="251520" y="2276872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</a:rPr>
              <a:t>Affinità tra insegnante scolastico ed extrascolastico</a:t>
            </a:r>
            <a:endParaRPr lang="it-IT" sz="1400" b="1" dirty="0">
              <a:solidFill>
                <a:srgbClr val="FFFF00"/>
              </a:solidFill>
            </a:endParaRPr>
          </a:p>
        </p:txBody>
      </p:sp>
      <p:sp>
        <p:nvSpPr>
          <p:cNvPr id="10" name="Freccia a destra 9">
            <a:extLst>
              <a:ext uri="{FF2B5EF4-FFF2-40B4-BE49-F238E27FC236}">
                <a16:creationId xmlns="" xmlns:a16="http://schemas.microsoft.com/office/drawing/2014/main" id="{94B9F93B-017B-3296-AD9B-ABDAB684D91E}"/>
              </a:ext>
            </a:extLst>
          </p:cNvPr>
          <p:cNvSpPr/>
          <p:nvPr/>
        </p:nvSpPr>
        <p:spPr>
          <a:xfrm>
            <a:off x="251520" y="2852936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</a:rPr>
              <a:t>Tre caratteristiche dell’educatore</a:t>
            </a:r>
            <a:endParaRPr lang="it-IT" sz="1400" b="1" dirty="0">
              <a:solidFill>
                <a:srgbClr val="FFFF00"/>
              </a:solidFill>
            </a:endParaRPr>
          </a:p>
        </p:txBody>
      </p:sp>
      <p:sp>
        <p:nvSpPr>
          <p:cNvPr id="12" name="Freccia a destra 11">
            <a:extLst>
              <a:ext uri="{FF2B5EF4-FFF2-40B4-BE49-F238E27FC236}">
                <a16:creationId xmlns="" xmlns:a16="http://schemas.microsoft.com/office/drawing/2014/main" id="{983BA4EB-CEA3-4348-0E4C-0D407FA2A886}"/>
              </a:ext>
            </a:extLst>
          </p:cNvPr>
          <p:cNvSpPr/>
          <p:nvPr/>
        </p:nvSpPr>
        <p:spPr>
          <a:xfrm>
            <a:off x="251520" y="4005064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Senza insegnamento non c’è educazione</a:t>
            </a:r>
            <a:endParaRPr lang="it-IT" sz="1400" b="1" dirty="0">
              <a:solidFill>
                <a:srgbClr val="FFFF00"/>
              </a:solidFill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66CA6FAE-6C09-0946-03BC-A91A1D3E30A9}"/>
              </a:ext>
            </a:extLst>
          </p:cNvPr>
          <p:cNvSpPr txBox="1"/>
          <p:nvPr/>
        </p:nvSpPr>
        <p:spPr>
          <a:xfrm>
            <a:off x="4860032" y="1412776"/>
            <a:ext cx="4052532" cy="2031325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400" dirty="0" smtClean="0"/>
              <a:t>Educatore si diventa, non si nasce, l’azione educativa richiede una consapevolezza critica e una abilità professionale che esclude l’operare occasionale, non intenzionale dell’individuo “non attrezzato”. E tale consapevolezza ha le sue basi proprio su una condizione necessaria, anche se non sufficiente, che è quella, appunto, dell’abilità professionale, vuoi per il settore dell’extrascolastico vuoi per quello scolastico. </a:t>
            </a:r>
            <a:endParaRPr lang="it-IT" sz="1400" dirty="0"/>
          </a:p>
        </p:txBody>
      </p:sp>
      <p:sp>
        <p:nvSpPr>
          <p:cNvPr id="15" name="Freccia a destra 14">
            <a:extLst>
              <a:ext uri="{FF2B5EF4-FFF2-40B4-BE49-F238E27FC236}">
                <a16:creationId xmlns="" xmlns:a16="http://schemas.microsoft.com/office/drawing/2014/main" id="{983BA4EB-CEA3-4348-0E4C-0D407FA2A886}"/>
              </a:ext>
            </a:extLst>
          </p:cNvPr>
          <p:cNvSpPr/>
          <p:nvPr/>
        </p:nvSpPr>
        <p:spPr>
          <a:xfrm>
            <a:off x="251520" y="3429000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Il problema dell</a:t>
            </a:r>
            <a:r>
              <a:rPr lang="it-IT" sz="1400" b="1" dirty="0" smtClean="0">
                <a:solidFill>
                  <a:srgbClr val="FFFF00"/>
                </a:solidFill>
                <a:ea typeface="Calibri" pitchFamily="34" charset="0"/>
                <a:cs typeface="Times New Roman" pitchFamily="18" charset="0"/>
              </a:rPr>
              <a:t>’</a:t>
            </a:r>
            <a:r>
              <a:rPr lang="it-IT" sz="14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autorit</a:t>
            </a:r>
            <a:r>
              <a:rPr lang="it-IT" sz="1400" b="1" dirty="0" smtClean="0">
                <a:solidFill>
                  <a:srgbClr val="FFFF00"/>
                </a:solidFill>
                <a:ea typeface="Calibri" pitchFamily="34" charset="0"/>
                <a:cs typeface="Times New Roman" pitchFamily="18" charset="0"/>
              </a:rPr>
              <a:t>à</a:t>
            </a:r>
            <a:endParaRPr lang="it-IT" sz="1400" b="1" dirty="0">
              <a:solidFill>
                <a:srgbClr val="FFFF00"/>
              </a:solidFill>
            </a:endParaRPr>
          </a:p>
        </p:txBody>
      </p:sp>
      <p:sp>
        <p:nvSpPr>
          <p:cNvPr id="20" name="Freccia a destra 19">
            <a:extLst>
              <a:ext uri="{FF2B5EF4-FFF2-40B4-BE49-F238E27FC236}">
                <a16:creationId xmlns="" xmlns:a16="http://schemas.microsoft.com/office/drawing/2014/main" id="{983BA4EB-CEA3-4348-0E4C-0D407FA2A886}"/>
              </a:ext>
            </a:extLst>
          </p:cNvPr>
          <p:cNvSpPr/>
          <p:nvPr/>
        </p:nvSpPr>
        <p:spPr>
          <a:xfrm>
            <a:off x="251520" y="4581128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 può educare oltre la scuola?</a:t>
            </a:r>
            <a:endParaRPr lang="it-IT" sz="1400" b="1" dirty="0">
              <a:solidFill>
                <a:srgbClr val="FFFF00"/>
              </a:solidFill>
            </a:endParaRPr>
          </a:p>
        </p:txBody>
      </p:sp>
      <p:sp>
        <p:nvSpPr>
          <p:cNvPr id="21" name="Freccia a destra 20">
            <a:extLst>
              <a:ext uri="{FF2B5EF4-FFF2-40B4-BE49-F238E27FC236}">
                <a16:creationId xmlns="" xmlns:a16="http://schemas.microsoft.com/office/drawing/2014/main" id="{983BA4EB-CEA3-4348-0E4C-0D407FA2A886}"/>
              </a:ext>
            </a:extLst>
          </p:cNvPr>
          <p:cNvSpPr/>
          <p:nvPr/>
        </p:nvSpPr>
        <p:spPr>
          <a:xfrm>
            <a:off x="251520" y="5157192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 funzione educatrice dell’intellettuale</a:t>
            </a:r>
            <a:endParaRPr lang="it-IT" sz="1400" b="1" dirty="0">
              <a:solidFill>
                <a:srgbClr val="FFFF00"/>
              </a:solidFill>
            </a:endParaRPr>
          </a:p>
        </p:txBody>
      </p:sp>
      <p:sp>
        <p:nvSpPr>
          <p:cNvPr id="22" name="Freccia a destra 21">
            <a:extLst>
              <a:ext uri="{FF2B5EF4-FFF2-40B4-BE49-F238E27FC236}">
                <a16:creationId xmlns="" xmlns:a16="http://schemas.microsoft.com/office/drawing/2014/main" id="{983BA4EB-CEA3-4348-0E4C-0D407FA2A886}"/>
              </a:ext>
            </a:extLst>
          </p:cNvPr>
          <p:cNvSpPr/>
          <p:nvPr/>
        </p:nvSpPr>
        <p:spPr>
          <a:xfrm>
            <a:off x="251520" y="5733256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Il </a:t>
            </a:r>
            <a:r>
              <a:rPr lang="it-IT" sz="14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filorosso</a:t>
            </a:r>
            <a:r>
              <a:rPr lang="it-IT" sz="14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delle varie forme di educatore</a:t>
            </a:r>
            <a:endParaRPr lang="it-IT" sz="1400" b="1" dirty="0">
              <a:solidFill>
                <a:srgbClr val="FFFF00"/>
              </a:solidFill>
            </a:endParaRPr>
          </a:p>
        </p:txBody>
      </p:sp>
      <p:pic>
        <p:nvPicPr>
          <p:cNvPr id="17410" name="Picture 2" descr="D:\Documenti\Desktop\ed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861048"/>
            <a:ext cx="4032448" cy="21072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  <p:bldP spid="2" grpId="0" animBg="1"/>
      <p:bldP spid="10" grpId="0" animBg="1"/>
      <p:bldP spid="12" grpId="0" animBg="1"/>
      <p:bldP spid="14" grpId="0" animBg="1"/>
      <p:bldP spid="15" grpId="0" animBg="1"/>
      <p:bldP spid="20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0"/>
            <a:ext cx="8712968" cy="720080"/>
          </a:xfrm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rgbClr val="00B050"/>
                </a:solidFill>
              </a:rPr>
              <a:t>Educatori cercasi</a:t>
            </a:r>
            <a:endParaRPr lang="it-IT" sz="4400" b="1" dirty="0">
              <a:solidFill>
                <a:srgbClr val="00B050"/>
              </a:solidFill>
            </a:endParaRPr>
          </a:p>
          <a:p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3A139-15C1-4611-A733-3C236D88F037}" type="datetime1">
              <a:rPr lang="it-IT" smtClean="0"/>
              <a:pPr/>
              <a:t>30/07/2024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899592" y="692696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Capitolo </a:t>
            </a:r>
            <a:r>
              <a:rPr lang="it-IT" sz="2800" b="1" dirty="0" smtClean="0"/>
              <a:t>3. L’emergenza educativa</a:t>
            </a:r>
            <a:endParaRPr lang="it-IT" sz="2800" b="1" dirty="0">
              <a:solidFill>
                <a:srgbClr val="002060"/>
              </a:solidFill>
            </a:endParaRPr>
          </a:p>
        </p:txBody>
      </p:sp>
      <p:sp>
        <p:nvSpPr>
          <p:cNvPr id="11" name="Freccia a destra 10"/>
          <p:cNvSpPr/>
          <p:nvPr/>
        </p:nvSpPr>
        <p:spPr>
          <a:xfrm>
            <a:off x="251520" y="1268760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</a:rPr>
              <a:t>L’ emergenza  educativa come emergenza umana </a:t>
            </a:r>
            <a:endParaRPr lang="it-IT" sz="1400" b="1" dirty="0">
              <a:solidFill>
                <a:srgbClr val="FFFF00"/>
              </a:solidFill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251520" y="1772816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</a:rPr>
              <a:t>Interruzione dei canali di trasmissione dei valori</a:t>
            </a:r>
            <a:endParaRPr lang="it-IT" sz="1400" b="1" dirty="0">
              <a:solidFill>
                <a:srgbClr val="FFFF00"/>
              </a:solidFill>
            </a:endParaRPr>
          </a:p>
        </p:txBody>
      </p:sp>
      <p:sp>
        <p:nvSpPr>
          <p:cNvPr id="2" name="Freccia a destra 1">
            <a:extLst>
              <a:ext uri="{FF2B5EF4-FFF2-40B4-BE49-F238E27FC236}">
                <a16:creationId xmlns="" xmlns:a16="http://schemas.microsoft.com/office/drawing/2014/main" id="{AA5CA3C2-06ED-B741-E8D6-29F1161B2CBC}"/>
              </a:ext>
            </a:extLst>
          </p:cNvPr>
          <p:cNvSpPr/>
          <p:nvPr/>
        </p:nvSpPr>
        <p:spPr>
          <a:xfrm>
            <a:off x="251520" y="2276872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</a:rPr>
              <a:t>Adolescenza interminabile</a:t>
            </a:r>
            <a:endParaRPr lang="it-IT" sz="1400" b="1" dirty="0">
              <a:solidFill>
                <a:srgbClr val="FFFF00"/>
              </a:solidFill>
            </a:endParaRPr>
          </a:p>
        </p:txBody>
      </p:sp>
      <p:sp>
        <p:nvSpPr>
          <p:cNvPr id="10" name="Freccia a destra 9">
            <a:extLst>
              <a:ext uri="{FF2B5EF4-FFF2-40B4-BE49-F238E27FC236}">
                <a16:creationId xmlns="" xmlns:a16="http://schemas.microsoft.com/office/drawing/2014/main" id="{94B9F93B-017B-3296-AD9B-ABDAB684D91E}"/>
              </a:ext>
            </a:extLst>
          </p:cNvPr>
          <p:cNvSpPr/>
          <p:nvPr/>
        </p:nvSpPr>
        <p:spPr>
          <a:xfrm>
            <a:off x="251520" y="2852936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</a:rPr>
              <a:t>Educare non è mai stato facile</a:t>
            </a:r>
            <a:endParaRPr lang="it-IT" sz="1400" b="1" dirty="0">
              <a:solidFill>
                <a:srgbClr val="FFFF00"/>
              </a:solidFill>
            </a:endParaRPr>
          </a:p>
        </p:txBody>
      </p:sp>
      <p:sp>
        <p:nvSpPr>
          <p:cNvPr id="12" name="Freccia a destra 11">
            <a:extLst>
              <a:ext uri="{FF2B5EF4-FFF2-40B4-BE49-F238E27FC236}">
                <a16:creationId xmlns="" xmlns:a16="http://schemas.microsoft.com/office/drawing/2014/main" id="{983BA4EB-CEA3-4348-0E4C-0D407FA2A886}"/>
              </a:ext>
            </a:extLst>
          </p:cNvPr>
          <p:cNvSpPr/>
          <p:nvPr/>
        </p:nvSpPr>
        <p:spPr>
          <a:xfrm>
            <a:off x="251520" y="4005064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 crisi mondiale dell’educazione</a:t>
            </a:r>
            <a:endParaRPr lang="it-IT" sz="1400" b="1" dirty="0">
              <a:solidFill>
                <a:srgbClr val="FFFF00"/>
              </a:solidFill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66CA6FAE-6C09-0946-03BC-A91A1D3E30A9}"/>
              </a:ext>
            </a:extLst>
          </p:cNvPr>
          <p:cNvSpPr txBox="1"/>
          <p:nvPr/>
        </p:nvSpPr>
        <p:spPr>
          <a:xfrm>
            <a:off x="4860032" y="1412776"/>
            <a:ext cx="4052532" cy="2031325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400" dirty="0" smtClean="0"/>
              <a:t>Oggi, ogni opera di educazione sembra diventare sempre più ardua e precaria. Si parla perciò di una grande “emergenza educativa”, della crescente difficoltà che s’incontra nel trasmettere alle nuove generazioni i valori-base dell’esistenza e di un retto comportamento, difficoltà che coinvolge sia la scuola sia la famiglia e si può dire ogni altro organismo che si prefigga scopi educativi. Possiamo aggiungere che si tratta di un’emergenza inevitabile.</a:t>
            </a:r>
            <a:endParaRPr lang="it-IT" sz="1400" dirty="0"/>
          </a:p>
        </p:txBody>
      </p:sp>
      <p:sp>
        <p:nvSpPr>
          <p:cNvPr id="15" name="Freccia a destra 14">
            <a:extLst>
              <a:ext uri="{FF2B5EF4-FFF2-40B4-BE49-F238E27FC236}">
                <a16:creationId xmlns="" xmlns:a16="http://schemas.microsoft.com/office/drawing/2014/main" id="{983BA4EB-CEA3-4348-0E4C-0D407FA2A886}"/>
              </a:ext>
            </a:extLst>
          </p:cNvPr>
          <p:cNvSpPr/>
          <p:nvPr/>
        </p:nvSpPr>
        <p:spPr>
          <a:xfrm>
            <a:off x="251520" y="3429000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L’educazione: la grande sfida del nostro tempo</a:t>
            </a:r>
            <a:endParaRPr lang="it-IT" sz="1400" b="1" dirty="0">
              <a:solidFill>
                <a:srgbClr val="FFFF00"/>
              </a:solidFill>
            </a:endParaRPr>
          </a:p>
        </p:txBody>
      </p:sp>
      <p:sp>
        <p:nvSpPr>
          <p:cNvPr id="20" name="Freccia a destra 19">
            <a:extLst>
              <a:ext uri="{FF2B5EF4-FFF2-40B4-BE49-F238E27FC236}">
                <a16:creationId xmlns="" xmlns:a16="http://schemas.microsoft.com/office/drawing/2014/main" id="{983BA4EB-CEA3-4348-0E4C-0D407FA2A886}"/>
              </a:ext>
            </a:extLst>
          </p:cNvPr>
          <p:cNvSpPr/>
          <p:nvPr/>
        </p:nvSpPr>
        <p:spPr>
          <a:xfrm>
            <a:off x="251520" y="4581128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 formazione non avviene soltanto a scuola</a:t>
            </a:r>
            <a:endParaRPr lang="it-IT" sz="1400" b="1" dirty="0">
              <a:solidFill>
                <a:srgbClr val="FFFF00"/>
              </a:solidFill>
            </a:endParaRPr>
          </a:p>
        </p:txBody>
      </p:sp>
      <p:sp>
        <p:nvSpPr>
          <p:cNvPr id="21" name="Freccia a destra 20">
            <a:extLst>
              <a:ext uri="{FF2B5EF4-FFF2-40B4-BE49-F238E27FC236}">
                <a16:creationId xmlns="" xmlns:a16="http://schemas.microsoft.com/office/drawing/2014/main" id="{983BA4EB-CEA3-4348-0E4C-0D407FA2A886}"/>
              </a:ext>
            </a:extLst>
          </p:cNvPr>
          <p:cNvSpPr/>
          <p:nvPr/>
        </p:nvSpPr>
        <p:spPr>
          <a:xfrm>
            <a:off x="251520" y="5157192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 sfida educativa</a:t>
            </a:r>
            <a:endParaRPr lang="it-IT" sz="1400" b="1" dirty="0">
              <a:solidFill>
                <a:srgbClr val="FFFF00"/>
              </a:solidFill>
            </a:endParaRPr>
          </a:p>
        </p:txBody>
      </p:sp>
      <p:sp>
        <p:nvSpPr>
          <p:cNvPr id="22" name="Freccia a destra 21">
            <a:extLst>
              <a:ext uri="{FF2B5EF4-FFF2-40B4-BE49-F238E27FC236}">
                <a16:creationId xmlns="" xmlns:a16="http://schemas.microsoft.com/office/drawing/2014/main" id="{983BA4EB-CEA3-4348-0E4C-0D407FA2A886}"/>
              </a:ext>
            </a:extLst>
          </p:cNvPr>
          <p:cNvSpPr/>
          <p:nvPr/>
        </p:nvSpPr>
        <p:spPr>
          <a:xfrm>
            <a:off x="251520" y="5733256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Lettera di Benedetto XVI sull’educazione</a:t>
            </a:r>
            <a:endParaRPr lang="it-IT" sz="1400" b="1" dirty="0">
              <a:solidFill>
                <a:srgbClr val="FFFF00"/>
              </a:solidFill>
            </a:endParaRPr>
          </a:p>
        </p:txBody>
      </p:sp>
      <p:pic>
        <p:nvPicPr>
          <p:cNvPr id="32770" name="Picture 2" descr="D:\Documenti\Desktop\educ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501008"/>
            <a:ext cx="4032448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  <p:bldP spid="2" grpId="0" animBg="1"/>
      <p:bldP spid="10" grpId="0" animBg="1"/>
      <p:bldP spid="12" grpId="0" animBg="1"/>
      <p:bldP spid="14" grpId="0" animBg="1"/>
      <p:bldP spid="15" grpId="0" animBg="1"/>
      <p:bldP spid="20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0"/>
            <a:ext cx="8712968" cy="720080"/>
          </a:xfrm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rgbClr val="00B050"/>
                </a:solidFill>
              </a:rPr>
              <a:t>Educatori cercasi</a:t>
            </a:r>
            <a:endParaRPr lang="it-IT" sz="4400" b="1" dirty="0">
              <a:solidFill>
                <a:srgbClr val="00B050"/>
              </a:solidFill>
            </a:endParaRPr>
          </a:p>
          <a:p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3A139-15C1-4611-A733-3C236D88F037}" type="datetime1">
              <a:rPr lang="it-IT" smtClean="0"/>
              <a:pPr/>
              <a:t>30/07/2024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899592" y="692696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2060"/>
                </a:solidFill>
              </a:rPr>
              <a:t>Capitolo 4. E’ ancora possibile educare oggi?</a:t>
            </a:r>
            <a:endParaRPr lang="it-IT" sz="2800" b="1" dirty="0">
              <a:solidFill>
                <a:srgbClr val="002060"/>
              </a:solidFill>
            </a:endParaRPr>
          </a:p>
        </p:txBody>
      </p:sp>
      <p:sp>
        <p:nvSpPr>
          <p:cNvPr id="11" name="Freccia a destra 10"/>
          <p:cNvSpPr/>
          <p:nvPr/>
        </p:nvSpPr>
        <p:spPr>
          <a:xfrm>
            <a:off x="251520" y="1268760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</a:rPr>
              <a:t>La necessità dell’educazione</a:t>
            </a:r>
            <a:endParaRPr lang="it-IT" sz="1400" b="1" dirty="0">
              <a:solidFill>
                <a:srgbClr val="FFFF00"/>
              </a:solidFill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251520" y="1772816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</a:rPr>
              <a:t>La situazione attuale</a:t>
            </a:r>
            <a:endParaRPr lang="it-IT" sz="1400" b="1" dirty="0">
              <a:solidFill>
                <a:srgbClr val="FFFF00"/>
              </a:solidFill>
            </a:endParaRPr>
          </a:p>
        </p:txBody>
      </p:sp>
      <p:sp>
        <p:nvSpPr>
          <p:cNvPr id="2" name="Freccia a destra 1">
            <a:extLst>
              <a:ext uri="{FF2B5EF4-FFF2-40B4-BE49-F238E27FC236}">
                <a16:creationId xmlns="" xmlns:a16="http://schemas.microsoft.com/office/drawing/2014/main" id="{AA5CA3C2-06ED-B741-E8D6-29F1161B2CBC}"/>
              </a:ext>
            </a:extLst>
          </p:cNvPr>
          <p:cNvSpPr/>
          <p:nvPr/>
        </p:nvSpPr>
        <p:spPr>
          <a:xfrm>
            <a:off x="251520" y="2276872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</a:rPr>
              <a:t>Oltre gli stereotipi</a:t>
            </a:r>
            <a:endParaRPr lang="it-IT" sz="1400" b="1" dirty="0">
              <a:solidFill>
                <a:srgbClr val="FFFF00"/>
              </a:solidFill>
            </a:endParaRPr>
          </a:p>
        </p:txBody>
      </p:sp>
      <p:sp>
        <p:nvSpPr>
          <p:cNvPr id="10" name="Freccia a destra 9">
            <a:extLst>
              <a:ext uri="{FF2B5EF4-FFF2-40B4-BE49-F238E27FC236}">
                <a16:creationId xmlns="" xmlns:a16="http://schemas.microsoft.com/office/drawing/2014/main" id="{94B9F93B-017B-3296-AD9B-ABDAB684D91E}"/>
              </a:ext>
            </a:extLst>
          </p:cNvPr>
          <p:cNvSpPr/>
          <p:nvPr/>
        </p:nvSpPr>
        <p:spPr>
          <a:xfrm>
            <a:off x="251520" y="2852936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</a:rPr>
              <a:t>La scuola, un ambito critico</a:t>
            </a:r>
            <a:endParaRPr lang="it-IT" sz="1400" b="1" dirty="0">
              <a:solidFill>
                <a:srgbClr val="FFFF00"/>
              </a:solidFill>
            </a:endParaRPr>
          </a:p>
        </p:txBody>
      </p:sp>
      <p:sp>
        <p:nvSpPr>
          <p:cNvPr id="12" name="Freccia a destra 11">
            <a:extLst>
              <a:ext uri="{FF2B5EF4-FFF2-40B4-BE49-F238E27FC236}">
                <a16:creationId xmlns="" xmlns:a16="http://schemas.microsoft.com/office/drawing/2014/main" id="{983BA4EB-CEA3-4348-0E4C-0D407FA2A886}"/>
              </a:ext>
            </a:extLst>
          </p:cNvPr>
          <p:cNvSpPr/>
          <p:nvPr/>
        </p:nvSpPr>
        <p:spPr>
          <a:xfrm>
            <a:off x="251520" y="4005064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Com’è difficile essere giovani in Italia</a:t>
            </a:r>
            <a:endParaRPr lang="it-IT" sz="1400" b="1" dirty="0">
              <a:solidFill>
                <a:srgbClr val="FFFF00"/>
              </a:solidFill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66CA6FAE-6C09-0946-03BC-A91A1D3E30A9}"/>
              </a:ext>
            </a:extLst>
          </p:cNvPr>
          <p:cNvSpPr txBox="1"/>
          <p:nvPr/>
        </p:nvSpPr>
        <p:spPr>
          <a:xfrm>
            <a:off x="4860032" y="1412776"/>
            <a:ext cx="4052532" cy="2246769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400" dirty="0" smtClean="0"/>
              <a:t>Gli interrogativi attorno alla «questione educativa», che viene oggi spesso presentata come un'emergenza, sono molti e di diversa natura. Il termine stesso «educazione» è usato con una molteplicità di significati, non sempre tra loro convergenti; mentre diviene più difficile, dato il numero sempre maggiore di agenzie educative esistenti, identificare i compiti propri di istituzioni alle quali è stata demandata da sempre tale funzione, in primo luogo famiglia e scuola. </a:t>
            </a:r>
            <a:endParaRPr lang="it-IT" sz="1400" dirty="0"/>
          </a:p>
        </p:txBody>
      </p:sp>
      <p:sp>
        <p:nvSpPr>
          <p:cNvPr id="15" name="Freccia a destra 14">
            <a:extLst>
              <a:ext uri="{FF2B5EF4-FFF2-40B4-BE49-F238E27FC236}">
                <a16:creationId xmlns="" xmlns:a16="http://schemas.microsoft.com/office/drawing/2014/main" id="{983BA4EB-CEA3-4348-0E4C-0D407FA2A886}"/>
              </a:ext>
            </a:extLst>
          </p:cNvPr>
          <p:cNvSpPr/>
          <p:nvPr/>
        </p:nvSpPr>
        <p:spPr>
          <a:xfrm>
            <a:off x="251520" y="3429000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Quale proposta educativa?</a:t>
            </a:r>
            <a:endParaRPr lang="it-IT" sz="1400" b="1" dirty="0">
              <a:solidFill>
                <a:srgbClr val="FFFF00"/>
              </a:solidFill>
            </a:endParaRPr>
          </a:p>
        </p:txBody>
      </p:sp>
      <p:sp>
        <p:nvSpPr>
          <p:cNvPr id="20" name="Freccia a destra 19">
            <a:extLst>
              <a:ext uri="{FF2B5EF4-FFF2-40B4-BE49-F238E27FC236}">
                <a16:creationId xmlns="" xmlns:a16="http://schemas.microsoft.com/office/drawing/2014/main" id="{983BA4EB-CEA3-4348-0E4C-0D407FA2A886}"/>
              </a:ext>
            </a:extLst>
          </p:cNvPr>
          <p:cNvSpPr/>
          <p:nvPr/>
        </p:nvSpPr>
        <p:spPr>
          <a:xfrm>
            <a:off x="251520" y="4581128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Alcuni dati statistici</a:t>
            </a:r>
            <a:endParaRPr lang="it-IT" sz="1400" b="1" dirty="0">
              <a:solidFill>
                <a:srgbClr val="FFFF00"/>
              </a:solidFill>
            </a:endParaRPr>
          </a:p>
        </p:txBody>
      </p:sp>
      <p:sp>
        <p:nvSpPr>
          <p:cNvPr id="21" name="Freccia a destra 20">
            <a:extLst>
              <a:ext uri="{FF2B5EF4-FFF2-40B4-BE49-F238E27FC236}">
                <a16:creationId xmlns="" xmlns:a16="http://schemas.microsoft.com/office/drawing/2014/main" id="{983BA4EB-CEA3-4348-0E4C-0D407FA2A886}"/>
              </a:ext>
            </a:extLst>
          </p:cNvPr>
          <p:cNvSpPr/>
          <p:nvPr/>
        </p:nvSpPr>
        <p:spPr>
          <a:xfrm>
            <a:off x="251520" y="5157192"/>
            <a:ext cx="44644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L’aiuto dei genitori ai figli per tutta la vita</a:t>
            </a:r>
            <a:endParaRPr lang="it-IT" sz="1400" b="1" dirty="0">
              <a:solidFill>
                <a:srgbClr val="FFFF00"/>
              </a:solidFill>
            </a:endParaRPr>
          </a:p>
        </p:txBody>
      </p:sp>
      <p:pic>
        <p:nvPicPr>
          <p:cNvPr id="33794" name="Picture 2" descr="D:\Documenti\Desktop\downloadeee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717032"/>
            <a:ext cx="3096344" cy="23402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  <p:bldP spid="2" grpId="0" animBg="1"/>
      <p:bldP spid="10" grpId="0" animBg="1"/>
      <p:bldP spid="12" grpId="0" animBg="1"/>
      <p:bldP spid="14" grpId="0" animBg="1"/>
      <p:bldP spid="15" grpId="0" animBg="1"/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0"/>
            <a:ext cx="8712968" cy="720080"/>
          </a:xfrm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rgbClr val="00B050"/>
                </a:solidFill>
              </a:rPr>
              <a:t>Educatori cercasi</a:t>
            </a:r>
            <a:endParaRPr lang="it-IT" sz="4400" b="1" dirty="0">
              <a:solidFill>
                <a:srgbClr val="00B050"/>
              </a:solidFill>
            </a:endParaRPr>
          </a:p>
          <a:p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3C555-5CDC-4491-B854-BAF19AD01008}" type="datetime1">
              <a:rPr lang="it-IT" smtClean="0"/>
              <a:pPr/>
              <a:t>30/07/2024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F805-12A6-466B-AD68-3BADDF56A04F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971600" y="692696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</a:rPr>
              <a:t>Capitolo </a:t>
            </a:r>
            <a:r>
              <a:rPr lang="it-IT" sz="2800" b="1" dirty="0" smtClean="0">
                <a:solidFill>
                  <a:srgbClr val="002060"/>
                </a:solidFill>
              </a:rPr>
              <a:t>5. Il sistema educativo è l’educatore</a:t>
            </a:r>
            <a:endParaRPr lang="it-IT" sz="2800" b="1" dirty="0">
              <a:solidFill>
                <a:srgbClr val="002060"/>
              </a:solidFill>
            </a:endParaRPr>
          </a:p>
        </p:txBody>
      </p:sp>
      <p:sp>
        <p:nvSpPr>
          <p:cNvPr id="11" name="Freccia a destra 10"/>
          <p:cNvSpPr/>
          <p:nvPr/>
        </p:nvSpPr>
        <p:spPr>
          <a:xfrm>
            <a:off x="251520" y="1412776"/>
            <a:ext cx="482453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 smtClean="0">
                <a:solidFill>
                  <a:srgbClr val="FFFF00"/>
                </a:solidFill>
              </a:rPr>
              <a:t>Stare accanto al ragazzo</a:t>
            </a:r>
            <a:r>
              <a:rPr lang="it-IT" sz="2000" b="1" dirty="0">
                <a:solidFill>
                  <a:srgbClr val="FFFF00"/>
                </a:solidFill>
              </a:rPr>
              <a:t>	</a:t>
            </a:r>
          </a:p>
        </p:txBody>
      </p:sp>
      <p:sp>
        <p:nvSpPr>
          <p:cNvPr id="15" name="Freccia a destra 14"/>
          <p:cNvSpPr/>
          <p:nvPr/>
        </p:nvSpPr>
        <p:spPr>
          <a:xfrm>
            <a:off x="251520" y="2996952"/>
            <a:ext cx="482453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 smtClean="0">
                <a:solidFill>
                  <a:srgbClr val="FFFF00"/>
                </a:solidFill>
              </a:rPr>
              <a:t>Il punto dolente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251520" y="2204864"/>
            <a:ext cx="482453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 smtClean="0">
                <a:solidFill>
                  <a:srgbClr val="FFFF00"/>
                </a:solidFill>
              </a:rPr>
              <a:t>Per edificare, non per distruggere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C6599D76-9C7D-4A47-22DE-5F1B97FC0F5D}"/>
              </a:ext>
            </a:extLst>
          </p:cNvPr>
          <p:cNvSpPr txBox="1"/>
          <p:nvPr/>
        </p:nvSpPr>
        <p:spPr>
          <a:xfrm>
            <a:off x="5292080" y="1268760"/>
            <a:ext cx="3466728" cy="2462213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400" dirty="0" smtClean="0"/>
              <a:t>L’educazione, più che un tipo di lavoro, è quasi una forma di vita, poiché non «produce» cose materiali, ma «costruisce» persone dotate di progetti, idee, certezze, speranze, anima. All’educatore si richiederà allora non solo competenza pedagogica e capacità relazionali costruttive (come fare </a:t>
            </a:r>
            <a:r>
              <a:rPr lang="it-IT" sz="1400" dirty="0" err="1" smtClean="0"/>
              <a:t>per…</a:t>
            </a:r>
            <a:r>
              <a:rPr lang="it-IT" sz="1400" dirty="0" smtClean="0"/>
              <a:t>), ma una precisa identità (come essere </a:t>
            </a:r>
            <a:r>
              <a:rPr lang="it-IT" sz="1400" dirty="0" err="1" smtClean="0"/>
              <a:t>per…</a:t>
            </a:r>
            <a:r>
              <a:rPr lang="it-IT" sz="1400" dirty="0" smtClean="0"/>
              <a:t>). Ecco perché non chiunque può essere educatore nello stile preventivo di Don Bosco.</a:t>
            </a:r>
            <a:endParaRPr lang="it-IT" sz="1400" dirty="0"/>
          </a:p>
        </p:txBody>
      </p:sp>
      <p:sp>
        <p:nvSpPr>
          <p:cNvPr id="12" name="Freccia a destra 11"/>
          <p:cNvSpPr/>
          <p:nvPr/>
        </p:nvSpPr>
        <p:spPr>
          <a:xfrm>
            <a:off x="251520" y="3789040"/>
            <a:ext cx="482453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 smtClean="0">
                <a:solidFill>
                  <a:srgbClr val="FFFF00"/>
                </a:solidFill>
              </a:rPr>
              <a:t>Educatore: padre, fratello e amico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251520" y="4581128"/>
            <a:ext cx="482453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 smtClean="0">
                <a:solidFill>
                  <a:srgbClr val="FFFF00"/>
                </a:solidFill>
              </a:rPr>
              <a:t>Condizione previa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14" name="Freccia a destra 13"/>
          <p:cNvSpPr/>
          <p:nvPr/>
        </p:nvSpPr>
        <p:spPr>
          <a:xfrm>
            <a:off x="251520" y="5373216"/>
            <a:ext cx="482453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 smtClean="0">
                <a:solidFill>
                  <a:srgbClr val="FFFF00"/>
                </a:solidFill>
              </a:rPr>
              <a:t>Stile di presenza</a:t>
            </a:r>
            <a:endParaRPr lang="it-IT" sz="2000" b="1" dirty="0">
              <a:solidFill>
                <a:srgbClr val="FFFF00"/>
              </a:solidFill>
            </a:endParaRPr>
          </a:p>
        </p:txBody>
      </p:sp>
      <p:pic>
        <p:nvPicPr>
          <p:cNvPr id="16386" name="Picture 2" descr="D:\Documenti\Desktop\dedd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789040"/>
            <a:ext cx="3168352" cy="237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6" grpId="0" animBg="1"/>
      <p:bldP spid="2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1091</TotalTime>
  <Words>991</Words>
  <Application>Microsoft Office PowerPoint</Application>
  <PresentationFormat>Presentazione su schermo (4:3)</PresentationFormat>
  <Paragraphs>115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Presentazione del libro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Master</dc:creator>
  <cp:lastModifiedBy>Franco</cp:lastModifiedBy>
  <cp:revision>84</cp:revision>
  <dcterms:created xsi:type="dcterms:W3CDTF">2022-10-09T12:05:23Z</dcterms:created>
  <dcterms:modified xsi:type="dcterms:W3CDTF">2024-07-30T07:16:07Z</dcterms:modified>
</cp:coreProperties>
</file>